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0" r:id="rId6"/>
    <p:sldId id="257" r:id="rId7"/>
    <p:sldId id="258" r:id="rId8"/>
    <p:sldId id="259" r:id="rId9"/>
    <p:sldId id="263" r:id="rId10"/>
    <p:sldId id="261" r:id="rId11"/>
    <p:sldId id="265" r:id="rId12"/>
    <p:sldId id="262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99"/>
    <a:srgbClr val="CC0000"/>
    <a:srgbClr val="C00000"/>
    <a:srgbClr val="195814"/>
    <a:srgbClr val="32AB27"/>
    <a:srgbClr val="004181"/>
    <a:srgbClr val="762CD1"/>
    <a:srgbClr val="FF0505"/>
    <a:srgbClr val="F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55A498-D7A7-8463-45F5-90A13327C360}" v="132" dt="2025-01-08T11:46:01.761"/>
    <p1510:client id="{45BF1BD9-3AAB-9FD5-CC8F-FCEE0E09D3D6}" v="67" dt="2025-01-07T14:58:36.466"/>
    <p1510:client id="{E5C6BE09-C1B3-4851-A587-EDD327E8CE4F}" v="8" dt="2025-01-08T10:08:48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61"/>
        <p:guide pos="3840"/>
      </p:guideLst>
    </p:cSldViewPr>
  </p:slide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884C669-62D9-4949-A3B1-EFFF0E93D1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7D213F8-C004-4121-9539-9B66D25C42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26B8D-6992-4506-A2D5-C710E212D571}" type="datetimeFigureOut">
              <a:rPr lang="nl-NL" smtClean="0"/>
              <a:t>8-1-2025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D9739B-9C48-4D8B-B885-28271ACC7C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8B2F3B7-E3D2-4BA0-B573-4543DBE844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326F-AB9C-4E2C-B8D5-BFFD6F791DF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3426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DE54C-8BE9-4FA3-9FFE-EDE6C14BBD61}" type="datetimeFigureOut">
              <a:rPr lang="nl-NL" smtClean="0"/>
              <a:t>8-1-2025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DEEE3-82E6-4940-B0BF-9A9E584A793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258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62755AF7-0AA7-4012-AC09-6DA5A5FB89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" y="1453275"/>
            <a:ext cx="11948161" cy="4409325"/>
          </a:xfrm>
          <a:prstGeom prst="rect">
            <a:avLst/>
          </a:prstGeom>
        </p:spPr>
      </p:pic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EEE9312-5402-4F78-A65F-2E0A928142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0C596203-6BFA-42E9-9490-175F68CC19B6}"/>
              </a:ext>
            </a:extLst>
          </p:cNvPr>
          <p:cNvSpPr>
            <a:spLocks noChangeAspect="1"/>
          </p:cNvSpPr>
          <p:nvPr userDrawn="1"/>
        </p:nvSpPr>
        <p:spPr>
          <a:xfrm>
            <a:off x="117753" y="5019559"/>
            <a:ext cx="11948160" cy="856049"/>
          </a:xfrm>
          <a:prstGeom prst="rect">
            <a:avLst/>
          </a:prstGeom>
          <a:solidFill>
            <a:srgbClr val="C0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F83A49BF-BF41-4023-9088-9D6C89BF6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5B9EF684-CCA9-4AE5-AB2E-66504D5FA8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5198831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30" name="Tijdelijke aanduiding voor tekst 28">
            <a:extLst>
              <a:ext uri="{FF2B5EF4-FFF2-40B4-BE49-F238E27FC236}">
                <a16:creationId xmlns:a16="http://schemas.microsoft.com/office/drawing/2014/main" id="{FC12DF95-EEE2-424E-9B4F-24CF2B3C30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43283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9420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DA0BF260-1FEA-4FCD-A70B-A9E9EAE34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" y="1462049"/>
            <a:ext cx="11944350" cy="4400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82385C4-3874-4527-A630-0DC7207D2032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004181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8698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363C986-5A4A-4FB9-A08D-1BF6876F26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1462049"/>
            <a:ext cx="11944350" cy="4400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82385C4-3874-4527-A630-0DC7207D2032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004181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737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9CB1EA66-A83F-4371-8DF6-826819FAF3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1462049"/>
            <a:ext cx="11944350" cy="440055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A81BC5A2-0300-4FDB-8DDE-5B5E1D6B4971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195814">
              <a:alpha val="8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100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577" indent="-228577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E8DB1D7-AEC2-4F96-BFC6-F7B48D2000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12A6182-052D-4FFB-97B9-279B1A817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196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1709741"/>
            <a:ext cx="10867451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0" y="4589467"/>
            <a:ext cx="10867451" cy="13199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5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12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4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304470-6FD8-40B8-B95D-39FD7B18A7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EEC4B4-B9E7-41E0-80EC-48ACF6069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7521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650600"/>
            <a:ext cx="5382000" cy="408377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600" y="1650600"/>
            <a:ext cx="5621400" cy="408377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8506F21-1D56-47E8-9C6F-01F056DDD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1A74C53-D6FC-46D0-85D2-613AB232D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156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99" y="365128"/>
            <a:ext cx="11231997" cy="1325563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3" y="1681162"/>
            <a:ext cx="528839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6" indent="0">
              <a:buNone/>
              <a:defRPr sz="2000" b="1"/>
            </a:lvl2pPr>
            <a:lvl3pPr marL="914312" indent="0">
              <a:buNone/>
              <a:defRPr sz="1799" b="1"/>
            </a:lvl3pPr>
            <a:lvl4pPr marL="1371468" indent="0">
              <a:buNone/>
              <a:defRPr sz="1600" b="1"/>
            </a:lvl4pPr>
            <a:lvl5pPr marL="1828625" indent="0">
              <a:buNone/>
              <a:defRPr sz="1600" b="1"/>
            </a:lvl5pPr>
            <a:lvl6pPr marL="2285781" indent="0">
              <a:buNone/>
              <a:defRPr sz="1600" b="1"/>
            </a:lvl6pPr>
            <a:lvl7pPr marL="2742937" indent="0">
              <a:buNone/>
              <a:defRPr sz="1600" b="1"/>
            </a:lvl7pPr>
            <a:lvl8pPr marL="3200093" indent="0">
              <a:buNone/>
              <a:defRPr sz="1600" b="1"/>
            </a:lvl8pPr>
            <a:lvl9pPr marL="3657249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03" y="2505076"/>
            <a:ext cx="5288397" cy="335752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23599" y="1681162"/>
            <a:ext cx="528839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6" indent="0">
              <a:buNone/>
              <a:defRPr sz="2000" b="1"/>
            </a:lvl2pPr>
            <a:lvl3pPr marL="914312" indent="0">
              <a:buNone/>
              <a:defRPr sz="1799" b="1"/>
            </a:lvl3pPr>
            <a:lvl4pPr marL="1371468" indent="0">
              <a:buNone/>
              <a:defRPr sz="1600" b="1"/>
            </a:lvl4pPr>
            <a:lvl5pPr marL="1828625" indent="0">
              <a:buNone/>
              <a:defRPr sz="1600" b="1"/>
            </a:lvl5pPr>
            <a:lvl6pPr marL="2285781" indent="0">
              <a:buNone/>
              <a:defRPr sz="1600" b="1"/>
            </a:lvl6pPr>
            <a:lvl7pPr marL="2742937" indent="0">
              <a:buNone/>
              <a:defRPr sz="1600" b="1"/>
            </a:lvl7pPr>
            <a:lvl8pPr marL="3200093" indent="0">
              <a:buNone/>
              <a:defRPr sz="1600" b="1"/>
            </a:lvl8pPr>
            <a:lvl9pPr marL="3657249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23599" y="2505076"/>
            <a:ext cx="5288397" cy="335752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7FF73F3-B248-4542-9C7F-FA3A0C3C99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15534F5-55D8-41B1-93A2-9FF1C66200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F4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16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148C2A-22AE-49FD-8659-5FE66CE1A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E9FF7E-5074-40A8-9CE9-0CE518A48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0083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495B2-8436-4C34-87D3-FEDDAA4CE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96D70-01C3-4621-ABA5-C9D02DAEB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3373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457199"/>
            <a:ext cx="4292027" cy="1600201"/>
          </a:xfrm>
        </p:spPr>
        <p:txBody>
          <a:bodyPr anchor="b"/>
          <a:lstStyle>
            <a:lvl1pPr>
              <a:defRPr sz="3200"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199"/>
            <a:ext cx="6172200" cy="5403855"/>
          </a:xfrm>
        </p:spPr>
        <p:txBody>
          <a:bodyPr/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2057401"/>
            <a:ext cx="4292027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156" indent="0">
              <a:buNone/>
              <a:defRPr sz="1401"/>
            </a:lvl2pPr>
            <a:lvl3pPr marL="914312" indent="0">
              <a:buNone/>
              <a:defRPr sz="1200"/>
            </a:lvl3pPr>
            <a:lvl4pPr marL="1371468" indent="0">
              <a:buNone/>
              <a:defRPr sz="1001"/>
            </a:lvl4pPr>
            <a:lvl5pPr marL="1828625" indent="0">
              <a:buNone/>
              <a:defRPr sz="1001"/>
            </a:lvl5pPr>
            <a:lvl6pPr marL="2285781" indent="0">
              <a:buNone/>
              <a:defRPr sz="1001"/>
            </a:lvl6pPr>
            <a:lvl7pPr marL="2742937" indent="0">
              <a:buNone/>
              <a:defRPr sz="1001"/>
            </a:lvl7pPr>
            <a:lvl8pPr marL="3200093" indent="0">
              <a:buNone/>
              <a:defRPr sz="1001"/>
            </a:lvl8pPr>
            <a:lvl9pPr marL="3657249" indent="0">
              <a:buNone/>
              <a:defRPr sz="100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94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457199"/>
            <a:ext cx="4292027" cy="1600201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6400" y="457199"/>
            <a:ext cx="6288988" cy="5403855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156" indent="0">
              <a:buNone/>
              <a:defRPr sz="2800"/>
            </a:lvl2pPr>
            <a:lvl3pPr marL="914312" indent="0">
              <a:buNone/>
              <a:defRPr sz="2400"/>
            </a:lvl3pPr>
            <a:lvl4pPr marL="1371468" indent="0">
              <a:buNone/>
              <a:defRPr sz="2000"/>
            </a:lvl4pPr>
            <a:lvl5pPr marL="1828625" indent="0">
              <a:buNone/>
              <a:defRPr sz="2000"/>
            </a:lvl5pPr>
            <a:lvl6pPr marL="2285781" indent="0">
              <a:buNone/>
              <a:defRPr sz="2000"/>
            </a:lvl6pPr>
            <a:lvl7pPr marL="2742937" indent="0">
              <a:buNone/>
              <a:defRPr sz="2000"/>
            </a:lvl7pPr>
            <a:lvl8pPr marL="3200093" indent="0">
              <a:buNone/>
              <a:defRPr sz="2000"/>
            </a:lvl8pPr>
            <a:lvl9pPr marL="3657249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2057401"/>
            <a:ext cx="4292027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156" indent="0">
              <a:buNone/>
              <a:defRPr sz="1401"/>
            </a:lvl2pPr>
            <a:lvl3pPr marL="914312" indent="0">
              <a:buNone/>
              <a:defRPr sz="1200"/>
            </a:lvl3pPr>
            <a:lvl4pPr marL="1371468" indent="0">
              <a:buNone/>
              <a:defRPr sz="1001"/>
            </a:lvl4pPr>
            <a:lvl5pPr marL="1828625" indent="0">
              <a:buNone/>
              <a:defRPr sz="1001"/>
            </a:lvl5pPr>
            <a:lvl6pPr marL="2285781" indent="0">
              <a:buNone/>
              <a:defRPr sz="1001"/>
            </a:lvl6pPr>
            <a:lvl7pPr marL="2742937" indent="0">
              <a:buNone/>
              <a:defRPr sz="1001"/>
            </a:lvl7pPr>
            <a:lvl8pPr marL="3200093" indent="0">
              <a:buNone/>
              <a:defRPr sz="1001"/>
            </a:lvl8pPr>
            <a:lvl9pPr marL="3657249" indent="0">
              <a:buNone/>
              <a:defRPr sz="100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440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7435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497476"/>
          </a:xfrm>
        </p:spPr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6800" y="365124"/>
            <a:ext cx="8045701" cy="5497476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4A3944-BD8F-4248-A20F-93FDA38A4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C5E61D2-53F7-40F2-94DE-4C6C7D904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339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374" y="1557000"/>
            <a:ext cx="11328626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2A70723-EC61-4846-A635-3D665E62D0D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2681" y="6096600"/>
            <a:ext cx="1132920" cy="60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21" r:id="rId2"/>
    <p:sldLayoutId id="2147483724" r:id="rId3"/>
    <p:sldLayoutId id="2147483723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914312" rtl="0" eaLnBrk="1" latinLnBrk="0" hangingPunct="1">
        <a:lnSpc>
          <a:spcPct val="90000"/>
        </a:lnSpc>
        <a:spcBef>
          <a:spcPct val="0"/>
        </a:spcBef>
        <a:buNone/>
        <a:tabLst/>
        <a:defRPr sz="4000" b="1" kern="1200">
          <a:solidFill>
            <a:srgbClr val="CC0000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12" rtl="0" eaLnBrk="1" latinLnBrk="0" hangingPunct="1">
        <a:lnSpc>
          <a:spcPct val="90000"/>
        </a:lnSpc>
        <a:spcBef>
          <a:spcPts val="1001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5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9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6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04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58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514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670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826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56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12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8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25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781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937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093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249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A946BA6-AE4F-43AD-9CB8-727D6EA5B4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230FCA4-21ED-40B3-933C-96D1AEE6E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Verkeers-/faseringsplan Bo-EX en Gemeente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DA5926-9616-4FC6-BC26-2A420BE91F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/>
              <a:t>2025-01-15</a:t>
            </a:r>
          </a:p>
          <a:p>
            <a:r>
              <a:rPr lang="nl-NL"/>
              <a:t>Siewan Kleve, Jitske van Helden Jongstra, Dean </a:t>
            </a:r>
            <a:r>
              <a:rPr lang="nl-NL" err="1"/>
              <a:t>Sulman</a:t>
            </a:r>
            <a:r>
              <a:rPr lang="nl-NL"/>
              <a:t> 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113AF43-641F-4443-AC60-34417945A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2317621" y="8323667"/>
            <a:ext cx="4680000" cy="289370"/>
          </a:xfrm>
        </p:spPr>
        <p:txBody>
          <a:bodyPr/>
          <a:lstStyle/>
          <a:p>
            <a:endParaRPr lang="nl-NL"/>
          </a:p>
        </p:txBody>
      </p:sp>
      <p:pic>
        <p:nvPicPr>
          <p:cNvPr id="1026" name="Picture 2" descr="Bo-Ex | Zonnepanelen | Wocozon | Boex | woningcorporatie | Utrecht">
            <a:extLst>
              <a:ext uri="{FF2B5EF4-FFF2-40B4-BE49-F238E27FC236}">
                <a16:creationId xmlns:a16="http://schemas.microsoft.com/office/drawing/2014/main" id="{B7CAC4B9-6E10-FC81-4773-5E6EA6961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5781675"/>
            <a:ext cx="333375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90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2A347-763A-47C7-BDD2-2C3627FD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1. Verkeersplan  BO-EX en Gemeente Utrecht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79D40A-BCC4-4B6F-89A6-2CC2CF201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374" y="1557000"/>
            <a:ext cx="11281826" cy="435133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nl-NL"/>
              <a:t>Beide plannen worden pas eind 2025 / 2026 uitgevoerd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nl-NL"/>
              <a:t>Looptijd van 2 jaar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nl-NL"/>
              <a:t>Verkeersplan is voor beide plannen nog niet gereed.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nl-NL"/>
              <a:t>Wel een faseringsplan op hoofdlijnen.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nl-NL"/>
              <a:t>Gezien beide plannen binnen dezelfde wijk plaatsvinden vindt afstemming plaats over de uitgangspunten om Faseringen op elkaar af te stemmen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nl-NL"/>
              <a:t>Vanaf eind 2027 start ook herinrichting Afrikalaan</a:t>
            </a:r>
          </a:p>
          <a:p>
            <a:pPr lvl="1">
              <a:lnSpc>
                <a:spcPct val="100000"/>
              </a:lnSpc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1692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2A347-763A-47C7-BDD2-2C3627FD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2. Renovatieplan BO-EX en herinrichtingsplan GU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79D40A-BCC4-4B6F-89A6-2CC2CF201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374" y="1618783"/>
            <a:ext cx="11625566" cy="428955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b="1"/>
              <a:t>Uitgangspunten Bo-EX</a:t>
            </a:r>
          </a:p>
          <a:p>
            <a:pPr marL="685165" lvl="1" indent="-227965">
              <a:lnSpc>
                <a:spcPct val="100000"/>
              </a:lnSpc>
            </a:pPr>
            <a:r>
              <a:rPr lang="nl-NL"/>
              <a:t>Q12026 verwachtte start renovatie</a:t>
            </a:r>
            <a:endParaRPr lang="nl-NL">
              <a:cs typeface="Arial" panose="020B0604020202020204"/>
            </a:endParaRPr>
          </a:p>
          <a:p>
            <a:pPr marL="227965" indent="-227965">
              <a:buClr>
                <a:srgbClr val="CC0000"/>
              </a:buClr>
            </a:pPr>
            <a:r>
              <a:rPr lang="nl-NL" sz="2200">
                <a:cs typeface="Arial"/>
              </a:rPr>
              <a:t>Fase a Alexander De </a:t>
            </a:r>
            <a:r>
              <a:rPr lang="nl-NL" sz="2200" err="1">
                <a:cs typeface="Arial"/>
              </a:rPr>
              <a:t>Grotelaan</a:t>
            </a:r>
            <a:r>
              <a:rPr lang="nl-NL" sz="2200">
                <a:cs typeface="Arial"/>
              </a:rPr>
              <a:t> 1 t/m 129  Q1 2026  - Q3 2026</a:t>
            </a:r>
            <a:endParaRPr lang="en-US" sz="2200">
              <a:cs typeface="Arial"/>
            </a:endParaRPr>
          </a:p>
          <a:p>
            <a:pPr marL="227965" indent="-227965">
              <a:buClr>
                <a:srgbClr val="CC0000"/>
              </a:buClr>
            </a:pPr>
            <a:r>
              <a:rPr lang="nl-NL" sz="2200">
                <a:cs typeface="Arial"/>
              </a:rPr>
              <a:t>Fase b Alexander De </a:t>
            </a:r>
            <a:r>
              <a:rPr lang="nl-NL" sz="2200" err="1">
                <a:cs typeface="Arial"/>
              </a:rPr>
              <a:t>Grotelaan</a:t>
            </a:r>
            <a:r>
              <a:rPr lang="nl-NL" sz="2200">
                <a:cs typeface="Arial"/>
              </a:rPr>
              <a:t> 159 t/m 287  Q2 2026 – Q4 2026</a:t>
            </a:r>
            <a:endParaRPr lang="en-US" sz="2200">
              <a:cs typeface="Arial"/>
            </a:endParaRPr>
          </a:p>
          <a:p>
            <a:pPr marL="227965" indent="-227965">
              <a:buClr>
                <a:srgbClr val="CC0000"/>
              </a:buClr>
            </a:pPr>
            <a:r>
              <a:rPr lang="nl-NL" sz="2200">
                <a:cs typeface="Arial"/>
              </a:rPr>
              <a:t>Fase c Rooseveltlaan 968 t/m 1096  Q4 2026 – Q3 2027</a:t>
            </a:r>
            <a:endParaRPr lang="en-US" sz="2200">
              <a:cs typeface="Arial"/>
            </a:endParaRPr>
          </a:p>
          <a:p>
            <a:pPr marL="227965" indent="-227965">
              <a:buClr>
                <a:srgbClr val="CC0000"/>
              </a:buClr>
            </a:pPr>
            <a:r>
              <a:rPr lang="nl-NL" sz="2200">
                <a:cs typeface="Arial"/>
              </a:rPr>
              <a:t>Fase d Rooseveltlaan 838 t/m 966 Q 3 2027 -  Q1 2028</a:t>
            </a:r>
            <a:endParaRPr lang="nl-NL"/>
          </a:p>
          <a:p>
            <a:pPr marL="685165" lvl="1" indent="-227965">
              <a:lnSpc>
                <a:spcPct val="100000"/>
              </a:lnSpc>
            </a:pPr>
            <a:r>
              <a:rPr lang="nl-NL"/>
              <a:t>Renovatie bestaat uit twee verschillende faseringsplannen:</a:t>
            </a:r>
            <a:endParaRPr lang="nl-NL">
              <a:cs typeface="Arial"/>
            </a:endParaRPr>
          </a:p>
          <a:p>
            <a:pPr marL="1142365" lvl="2" indent="-227965">
              <a:lnSpc>
                <a:spcPct val="100000"/>
              </a:lnSpc>
            </a:pPr>
            <a:r>
              <a:rPr lang="nl-NL"/>
              <a:t>Fase 1 (fase a en b) renovatie twee </a:t>
            </a:r>
            <a:r>
              <a:rPr lang="nl-NL" err="1"/>
              <a:t>complexen</a:t>
            </a:r>
            <a:r>
              <a:rPr lang="nl-NL" err="1">
                <a:solidFill>
                  <a:srgbClr val="000103"/>
                </a:solidFill>
                <a:ea typeface="+mn-lt"/>
                <a:cs typeface="+mn-lt"/>
              </a:rPr>
              <a:t>Alexander</a:t>
            </a:r>
            <a:r>
              <a:rPr lang="nl-NL">
                <a:solidFill>
                  <a:srgbClr val="000103"/>
                </a:solidFill>
                <a:ea typeface="+mn-lt"/>
                <a:cs typeface="+mn-lt"/>
              </a:rPr>
              <a:t> de </a:t>
            </a:r>
            <a:r>
              <a:rPr lang="nl-NL" err="1">
                <a:solidFill>
                  <a:srgbClr val="000103"/>
                </a:solidFill>
                <a:ea typeface="+mn-lt"/>
                <a:cs typeface="+mn-lt"/>
              </a:rPr>
              <a:t>Grotelaan</a:t>
            </a:r>
            <a:r>
              <a:rPr lang="nl-NL">
                <a:solidFill>
                  <a:srgbClr val="000103"/>
                </a:solidFill>
                <a:ea typeface="+mn-lt"/>
                <a:cs typeface="+mn-lt"/>
              </a:rPr>
              <a:t> I 161-287,  Alexander de </a:t>
            </a:r>
            <a:r>
              <a:rPr lang="nl-NL" err="1">
                <a:solidFill>
                  <a:srgbClr val="000103"/>
                </a:solidFill>
                <a:ea typeface="+mn-lt"/>
                <a:cs typeface="+mn-lt"/>
              </a:rPr>
              <a:t>Grotelaan</a:t>
            </a:r>
            <a:r>
              <a:rPr lang="nl-NL">
                <a:solidFill>
                  <a:srgbClr val="000103"/>
                </a:solidFill>
                <a:ea typeface="+mn-lt"/>
                <a:cs typeface="+mn-lt"/>
              </a:rPr>
              <a:t> IV 3-129</a:t>
            </a:r>
            <a:endParaRPr lang="nl-NL">
              <a:solidFill>
                <a:srgbClr val="000103"/>
              </a:solidFill>
              <a:ea typeface="+mn-lt"/>
              <a:cs typeface="Arial"/>
            </a:endParaRPr>
          </a:p>
          <a:p>
            <a:pPr marL="1142365" lvl="2" indent="-227965">
              <a:lnSpc>
                <a:spcPct val="100000"/>
              </a:lnSpc>
            </a:pPr>
            <a:r>
              <a:rPr lang="nl-NL"/>
              <a:t>Fase 2 </a:t>
            </a:r>
            <a:r>
              <a:rPr lang="nl-NL">
                <a:solidFill>
                  <a:srgbClr val="000000"/>
                </a:solidFill>
                <a:ea typeface="+mn-lt"/>
                <a:cs typeface="+mn-lt"/>
              </a:rPr>
              <a:t>(fase c en d) </a:t>
            </a:r>
            <a:r>
              <a:rPr lang="nl-NL" sz="2000">
                <a:solidFill>
                  <a:srgbClr val="000103"/>
                </a:solidFill>
                <a:ea typeface="+mn-lt"/>
                <a:cs typeface="+mn-lt"/>
              </a:rPr>
              <a:t>Rooseveltlaan I 840-966, Rooseveltlaan II 970-1096</a:t>
            </a:r>
            <a:endParaRPr lang="nl-NL">
              <a:solidFill>
                <a:srgbClr val="000103"/>
              </a:solidFill>
              <a:ea typeface="+mn-lt"/>
              <a:cs typeface="+mn-lt"/>
            </a:endParaRPr>
          </a:p>
          <a:p>
            <a:pPr marL="685165" lvl="1" indent="-227965">
              <a:lnSpc>
                <a:spcPct val="100000"/>
              </a:lnSpc>
            </a:pPr>
            <a:r>
              <a:rPr lang="nl-NL"/>
              <a:t>Bouwkeet en opslag op locatie (ongeveer xx m 2) </a:t>
            </a:r>
            <a:endParaRPr lang="nl-NL">
              <a:cs typeface="Arial" panose="020B0604020202020204"/>
            </a:endParaRPr>
          </a:p>
          <a:p>
            <a:pPr marL="227965" indent="-227965">
              <a:buClr>
                <a:srgbClr val="CC0000"/>
              </a:buClr>
            </a:pPr>
            <a:endParaRPr lang="nl-NL">
              <a:cs typeface="Arial" panose="020B0604020202020204"/>
            </a:endParaRPr>
          </a:p>
          <a:p>
            <a:pPr marL="685165" lvl="1" indent="-227965">
              <a:lnSpc>
                <a:spcPct val="100000"/>
              </a:lnSpc>
            </a:pPr>
            <a:endParaRPr lang="nl-NL">
              <a:cs typeface="Arial" panose="020B0604020202020204"/>
            </a:endParaRPr>
          </a:p>
          <a:p>
            <a:pPr marL="685165" lvl="1" indent="-227965">
              <a:lnSpc>
                <a:spcPct val="100000"/>
              </a:lnSpc>
            </a:pPr>
            <a:endParaRPr lang="nl-NL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3262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79D40A-BCC4-4B6F-89A6-2CC2CF201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329288"/>
            <a:ext cx="11950330" cy="435133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b="1"/>
              <a:t>Uitgangspunten Gemeente Utrecht</a:t>
            </a:r>
          </a:p>
          <a:p>
            <a:pPr lvl="1">
              <a:lnSpc>
                <a:spcPct val="100000"/>
              </a:lnSpc>
            </a:pPr>
            <a:r>
              <a:rPr lang="nl-NL"/>
              <a:t>Q42026 verwachtte start werkzaamheden Vasco Da </a:t>
            </a:r>
            <a:r>
              <a:rPr lang="nl-NL" err="1"/>
              <a:t>Gamalaan</a:t>
            </a:r>
            <a:r>
              <a:rPr lang="nl-NL"/>
              <a:t> en omgeving. Mogelijke start Afrikalaan en omgeving Q42027</a:t>
            </a:r>
          </a:p>
          <a:p>
            <a:pPr lvl="1">
              <a:lnSpc>
                <a:spcPct val="100000"/>
              </a:lnSpc>
            </a:pPr>
            <a:r>
              <a:rPr lang="nl-NL"/>
              <a:t>Totale looptijd: 2 jaar</a:t>
            </a:r>
          </a:p>
          <a:p>
            <a:pPr lvl="1">
              <a:lnSpc>
                <a:spcPct val="100000"/>
              </a:lnSpc>
            </a:pPr>
            <a:r>
              <a:rPr lang="nl-NL"/>
              <a:t>Per keer 20 meter </a:t>
            </a:r>
          </a:p>
          <a:p>
            <a:pPr lvl="1">
              <a:lnSpc>
                <a:spcPct val="100000"/>
              </a:lnSpc>
            </a:pPr>
            <a:r>
              <a:rPr lang="nl-NL"/>
              <a:t>4 hoofdfases</a:t>
            </a:r>
          </a:p>
          <a:p>
            <a:pPr lvl="2"/>
            <a:r>
              <a:rPr lang="nl-NL">
                <a:latin typeface="Arial"/>
                <a:cs typeface="Arial"/>
              </a:rPr>
              <a:t>Fase 1 Vasco da </a:t>
            </a:r>
            <a:r>
              <a:rPr lang="nl-NL" err="1">
                <a:latin typeface="Arial"/>
                <a:cs typeface="Arial"/>
              </a:rPr>
              <a:t>Gamalaan</a:t>
            </a:r>
            <a:r>
              <a:rPr lang="nl-NL">
                <a:latin typeface="Arial"/>
                <a:cs typeface="Arial"/>
              </a:rPr>
              <a:t>;</a:t>
            </a:r>
          </a:p>
          <a:p>
            <a:pPr lvl="2">
              <a:spcBef>
                <a:spcPts val="0"/>
              </a:spcBef>
            </a:pPr>
            <a:r>
              <a:rPr lang="nl-NL">
                <a:latin typeface="Arial"/>
                <a:cs typeface="Arial"/>
              </a:rPr>
              <a:t>Fase 2 Columbuslaan-Zuid incl. Hannolaan;</a:t>
            </a:r>
            <a:endParaRPr lang="nl-NL"/>
          </a:p>
          <a:p>
            <a:pPr lvl="2">
              <a:spcBef>
                <a:spcPts val="0"/>
              </a:spcBef>
            </a:pPr>
            <a:r>
              <a:rPr lang="nl-NL">
                <a:latin typeface="Arial"/>
                <a:cs typeface="Arial"/>
              </a:rPr>
              <a:t>Fase 3 Columbuslaan – Noord incl. Bontekoelaan;</a:t>
            </a:r>
            <a:endParaRPr lang="nl-NL"/>
          </a:p>
          <a:p>
            <a:pPr lvl="2">
              <a:spcBef>
                <a:spcPts val="0"/>
              </a:spcBef>
            </a:pPr>
            <a:r>
              <a:rPr lang="nl-NL">
                <a:latin typeface="Arial"/>
                <a:cs typeface="Arial"/>
              </a:rPr>
              <a:t>Fase 4 Rooseveltlaan incl. Aziëlaan..</a:t>
            </a:r>
            <a:endParaRPr lang="nl-NL"/>
          </a:p>
          <a:p>
            <a:pPr lvl="1">
              <a:lnSpc>
                <a:spcPct val="100000"/>
              </a:lnSpc>
            </a:pPr>
            <a:r>
              <a:rPr lang="nl-NL"/>
              <a:t>Bij voorkeur fase 1 gelijk zo neerleggen dat definitieve fase ligt. Bij fase 2-4 mogelijk eest riool en later bestrating.</a:t>
            </a:r>
          </a:p>
          <a:p>
            <a:pPr lvl="1">
              <a:lnSpc>
                <a:spcPct val="100000"/>
              </a:lnSpc>
            </a:pPr>
            <a:r>
              <a:rPr lang="nl-NL"/>
              <a:t>Beginnen met het riool, daarbij moet tegen de rioolstroming in worden gewerkt</a:t>
            </a:r>
          </a:p>
          <a:p>
            <a:pPr lvl="1">
              <a:lnSpc>
                <a:spcPct val="100000"/>
              </a:lnSpc>
            </a:pPr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5C7BD02-F39B-DAF3-E9C9-3DA316395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2. Renovatieplan BO-EX en herinrichtingsplan GU</a:t>
            </a:r>
          </a:p>
        </p:txBody>
      </p:sp>
    </p:spTree>
    <p:extLst>
      <p:ext uri="{BB962C8B-B14F-4D97-AF65-F5344CB8AC3E}">
        <p14:creationId xmlns:p14="http://schemas.microsoft.com/office/powerpoint/2010/main" val="1055052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56D7CE-218F-27FB-C9BB-64F687C5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3383752" cy="2168872"/>
          </a:xfrm>
        </p:spPr>
        <p:txBody>
          <a:bodyPr>
            <a:normAutofit fontScale="90000"/>
          </a:bodyPr>
          <a:lstStyle/>
          <a:p>
            <a:r>
              <a:rPr lang="nl-NL"/>
              <a:t>3. Faseringsplan BOEX</a:t>
            </a:r>
            <a:br>
              <a:rPr lang="nl-NL"/>
            </a:br>
            <a:r>
              <a:rPr lang="nl-NL">
                <a:cs typeface="Arial"/>
              </a:rPr>
              <a:t>fase 1= a &amp;b</a:t>
            </a:r>
            <a:br>
              <a:rPr lang="nl-NL">
                <a:cs typeface="Arial"/>
              </a:rPr>
            </a:br>
            <a:r>
              <a:rPr lang="nl-NL">
                <a:cs typeface="Arial"/>
              </a:rPr>
              <a:t>fase 2 = c en d</a:t>
            </a:r>
          </a:p>
        </p:txBody>
      </p:sp>
      <p:pic>
        <p:nvPicPr>
          <p:cNvPr id="4" name="Afbeelding 3" descr="Afbeelding met Luchtfotografie, tekst, Stedenbouwkunde, Vogelperspectief">
            <a:extLst>
              <a:ext uri="{FF2B5EF4-FFF2-40B4-BE49-F238E27FC236}">
                <a16:creationId xmlns:a16="http://schemas.microsoft.com/office/drawing/2014/main" id="{1878BD7B-5151-D01E-0746-A48EA03C2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752" y="108000"/>
            <a:ext cx="4475398" cy="6578986"/>
          </a:xfrm>
          <a:prstGeom prst="rect">
            <a:avLst/>
          </a:prstGeom>
        </p:spPr>
      </p:pic>
      <p:pic>
        <p:nvPicPr>
          <p:cNvPr id="5" name="Afbeelding 4" descr="Afbeelding met Luchtfotografie, Stedenbouwkunde, tekst, kaart&#10;&#10;Automatisch gegenereerde beschrijving">
            <a:extLst>
              <a:ext uri="{FF2B5EF4-FFF2-40B4-BE49-F238E27FC236}">
                <a16:creationId xmlns:a16="http://schemas.microsoft.com/office/drawing/2014/main" id="{815BA051-D904-6742-3821-AFFD23CD3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150" y="520553"/>
            <a:ext cx="3986190" cy="581689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D90C3F5-00BC-DAC3-3AA0-EC39AC53F562}"/>
              </a:ext>
            </a:extLst>
          </p:cNvPr>
          <p:cNvSpPr txBox="1"/>
          <p:nvPr/>
        </p:nvSpPr>
        <p:spPr>
          <a:xfrm>
            <a:off x="480000" y="2420888"/>
            <a:ext cx="391753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95758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l-NL" sz="1800" i="1">
                <a:solidFill>
                  <a:srgbClr val="4F81B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Fase a Alexander De </a:t>
            </a:r>
            <a:r>
              <a:rPr lang="nl-NL" sz="1800" i="1" err="1">
                <a:solidFill>
                  <a:srgbClr val="4F81B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Grotelaan</a:t>
            </a:r>
            <a:r>
              <a:rPr lang="nl-NL" sz="1800" i="1">
                <a:solidFill>
                  <a:srgbClr val="4F81B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1 t/m 129  Q1 2026  - Q3 2026</a:t>
            </a:r>
            <a:endParaRPr lang="nl-NL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95758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l-NL" sz="1800" i="1">
                <a:solidFill>
                  <a:srgbClr val="4F81B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Fase b Alexander De </a:t>
            </a:r>
            <a:r>
              <a:rPr lang="nl-NL" sz="1800" i="1" err="1">
                <a:solidFill>
                  <a:srgbClr val="4F81B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Grotelaan</a:t>
            </a:r>
            <a:r>
              <a:rPr lang="nl-NL" sz="1800" i="1">
                <a:solidFill>
                  <a:srgbClr val="4F81B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159 t/m 287  Q2 2026 – Q4 2026</a:t>
            </a:r>
            <a:endParaRPr lang="nl-NL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95758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l-NL" sz="1800" i="1">
                <a:solidFill>
                  <a:srgbClr val="4F81B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Fase c Rooseveltlaan 968 t/m 1096  Q4 2026 – Q3 2027</a:t>
            </a:r>
            <a:endParaRPr lang="nl-NL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95758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l-NL" sz="1800" i="1">
                <a:solidFill>
                  <a:srgbClr val="4F81B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Fase d Rooseveltlaan 838 t/m 966 Q 3 2027 -  Q1 2028</a:t>
            </a:r>
            <a:endParaRPr lang="nl-NL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334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56D7CE-218F-27FB-C9BB-64F687C5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3527768" cy="2168872"/>
          </a:xfrm>
        </p:spPr>
        <p:txBody>
          <a:bodyPr>
            <a:normAutofit fontScale="90000"/>
          </a:bodyPr>
          <a:lstStyle/>
          <a:p>
            <a:r>
              <a:rPr lang="nl-NL"/>
              <a:t>3. Faseringsplan BOEX</a:t>
            </a:r>
            <a:br>
              <a:rPr lang="nl-NL">
                <a:cs typeface="Arial"/>
              </a:rPr>
            </a:br>
            <a:br>
              <a:rPr lang="nl-NL">
                <a:cs typeface="Arial"/>
              </a:rPr>
            </a:br>
            <a:endParaRPr lang="nl-NL">
              <a:cs typeface="Arial"/>
            </a:endParaRPr>
          </a:p>
        </p:txBody>
      </p:sp>
      <p:pic>
        <p:nvPicPr>
          <p:cNvPr id="5" name="Afbeelding 4" descr="Afbeelding met Luchtfotografie, Stedenbouwkunde, tekst, kaart&#10;&#10;Automatisch gegenereerde beschrijving">
            <a:extLst>
              <a:ext uri="{FF2B5EF4-FFF2-40B4-BE49-F238E27FC236}">
                <a16:creationId xmlns:a16="http://schemas.microsoft.com/office/drawing/2014/main" id="{815BA051-D904-6742-3821-AFFD23CD3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792" y="130637"/>
            <a:ext cx="4590415" cy="6698615"/>
          </a:xfrm>
          <a:prstGeom prst="rect">
            <a:avLst/>
          </a:prstGeom>
        </p:spPr>
      </p:pic>
      <p:pic>
        <p:nvPicPr>
          <p:cNvPr id="3" name="Afbeelding 2" descr="Afbeelding met buitenshuis, wolk, hemel, weg&#10;&#10;Automatisch gegenereerde beschrijving">
            <a:extLst>
              <a:ext uri="{FF2B5EF4-FFF2-40B4-BE49-F238E27FC236}">
                <a16:creationId xmlns:a16="http://schemas.microsoft.com/office/drawing/2014/main" id="{E6DC03D1-5998-28E2-111B-E4CD05B72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328" y="3068960"/>
            <a:ext cx="2531110" cy="33724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ijl: rechts 5">
            <a:extLst>
              <a:ext uri="{FF2B5EF4-FFF2-40B4-BE49-F238E27FC236}">
                <a16:creationId xmlns:a16="http://schemas.microsoft.com/office/drawing/2014/main" id="{1CCD5062-1C89-C2C3-DB4A-9332C9B68351}"/>
              </a:ext>
            </a:extLst>
          </p:cNvPr>
          <p:cNvSpPr/>
          <p:nvPr/>
        </p:nvSpPr>
        <p:spPr>
          <a:xfrm rot="585910">
            <a:off x="6628970" y="5458418"/>
            <a:ext cx="1041400" cy="4298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623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A18D3-54BC-0ABB-0CA7-F44066336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4. Faseringsplan Gemeente Utrecht - VDG</a:t>
            </a:r>
          </a:p>
        </p:txBody>
      </p:sp>
      <p:pic>
        <p:nvPicPr>
          <p:cNvPr id="17" name="Tijdelijke aanduiding voor inhoud 16">
            <a:extLst>
              <a:ext uri="{FF2B5EF4-FFF2-40B4-BE49-F238E27FC236}">
                <a16:creationId xmlns:a16="http://schemas.microsoft.com/office/drawing/2014/main" id="{4964EF5C-CE79-D841-8AA3-B9ABBB2B0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7488" y="935765"/>
            <a:ext cx="8892988" cy="5814235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E8ED7DE4-5C16-FCC7-5977-FB2AF28921F3}"/>
              </a:ext>
            </a:extLst>
          </p:cNvPr>
          <p:cNvSpPr txBox="1"/>
          <p:nvPr/>
        </p:nvSpPr>
        <p:spPr>
          <a:xfrm>
            <a:off x="1487488" y="6093296"/>
            <a:ext cx="2592288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/>
          </a:bodyPr>
          <a:lstStyle/>
          <a:p>
            <a:pPr algn="l"/>
            <a:r>
              <a:rPr lang="nl-NL"/>
              <a:t>Vasco Da </a:t>
            </a:r>
            <a:r>
              <a:rPr lang="nl-NL" err="1"/>
              <a:t>Gamalaan</a:t>
            </a:r>
            <a:r>
              <a:rPr lang="nl-NL"/>
              <a:t> e.o.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AD06893-EBE3-0E43-CF68-B353CE6B5D4C}"/>
              </a:ext>
            </a:extLst>
          </p:cNvPr>
          <p:cNvSpPr txBox="1"/>
          <p:nvPr/>
        </p:nvSpPr>
        <p:spPr>
          <a:xfrm>
            <a:off x="7575414" y="3068960"/>
            <a:ext cx="3129098" cy="2677656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nl-NL" sz="1400" b="1">
                <a:solidFill>
                  <a:srgbClr val="7030A0"/>
                </a:solidFill>
                <a:latin typeface="Arial"/>
                <a:cs typeface="Arial"/>
              </a:rPr>
              <a:t>Fase 1</a:t>
            </a:r>
            <a:r>
              <a:rPr lang="nl-NL" sz="1400">
                <a:solidFill>
                  <a:srgbClr val="7030A0"/>
                </a:solidFill>
                <a:latin typeface="Arial"/>
                <a:cs typeface="Arial"/>
              </a:rPr>
              <a:t> Vasco da </a:t>
            </a:r>
            <a:r>
              <a:rPr lang="nl-NL" sz="1400" err="1">
                <a:solidFill>
                  <a:srgbClr val="7030A0"/>
                </a:solidFill>
                <a:latin typeface="Arial"/>
                <a:cs typeface="Arial"/>
              </a:rPr>
              <a:t>Gamalaan</a:t>
            </a:r>
            <a:r>
              <a:rPr lang="nl-NL" sz="1400">
                <a:solidFill>
                  <a:srgbClr val="7030A0"/>
                </a:solidFill>
                <a:latin typeface="Arial"/>
                <a:cs typeface="Arial"/>
              </a:rPr>
              <a:t>;</a:t>
            </a:r>
          </a:p>
          <a:p>
            <a:r>
              <a:rPr lang="nl-NL" sz="1400">
                <a:solidFill>
                  <a:srgbClr val="7030A0"/>
                </a:solidFill>
                <a:latin typeface="Arial"/>
                <a:cs typeface="Arial"/>
              </a:rPr>
              <a:t> (</a:t>
            </a:r>
            <a:r>
              <a:rPr lang="en-US" sz="1400">
                <a:solidFill>
                  <a:srgbClr val="7030A0"/>
                </a:solidFill>
                <a:latin typeface="Arial"/>
                <a:cs typeface="Arial"/>
              </a:rPr>
              <a:t>​Q3-2026-Q4-2027)</a:t>
            </a:r>
          </a:p>
          <a:p>
            <a:endParaRPr lang="en-US" sz="140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nl-NL" sz="1400" b="1">
                <a:solidFill>
                  <a:schemeClr val="accent1">
                    <a:lumMod val="49000"/>
                  </a:schemeClr>
                </a:solidFill>
                <a:latin typeface="Arial"/>
                <a:cs typeface="Arial"/>
              </a:rPr>
              <a:t>Fase 2 </a:t>
            </a:r>
            <a:r>
              <a:rPr lang="nl-NL" sz="1400">
                <a:solidFill>
                  <a:schemeClr val="accent1">
                    <a:lumMod val="49000"/>
                  </a:schemeClr>
                </a:solidFill>
                <a:latin typeface="Arial"/>
                <a:cs typeface="Arial"/>
              </a:rPr>
              <a:t>Columbuslaan-Zuid incl. Hannolaan;</a:t>
            </a:r>
            <a:r>
              <a:rPr lang="nl-NL" sz="1400">
                <a:latin typeface="Arial"/>
                <a:cs typeface="Arial"/>
              </a:rPr>
              <a:t>​ (Q12027-Q22027)</a:t>
            </a:r>
          </a:p>
          <a:p>
            <a:endParaRPr lang="nl-NL" sz="1400">
              <a:latin typeface="Arial"/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nl-NL" sz="1400" b="1">
                <a:solidFill>
                  <a:srgbClr val="4472C4"/>
                </a:solidFill>
                <a:latin typeface="Arial"/>
                <a:cs typeface="Arial"/>
              </a:rPr>
              <a:t>Fase 3 </a:t>
            </a:r>
            <a:r>
              <a:rPr lang="nl-NL" sz="1400">
                <a:solidFill>
                  <a:srgbClr val="4472C4"/>
                </a:solidFill>
                <a:latin typeface="Arial"/>
                <a:cs typeface="Arial"/>
              </a:rPr>
              <a:t>Columbuslaan – Noord incl. Bontekoelaan;​ (Q32027-Q42027)</a:t>
            </a:r>
          </a:p>
          <a:p>
            <a:endParaRPr lang="nl-NL" sz="1400">
              <a:solidFill>
                <a:srgbClr val="4472C4"/>
              </a:solidFill>
              <a:latin typeface="Arial"/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nl-NL" sz="1400" b="1">
                <a:solidFill>
                  <a:schemeClr val="accent2"/>
                </a:solidFill>
                <a:latin typeface="Arial"/>
                <a:cs typeface="Arial"/>
              </a:rPr>
              <a:t>Fase 4</a:t>
            </a:r>
            <a:r>
              <a:rPr lang="nl-NL" sz="1400">
                <a:solidFill>
                  <a:schemeClr val="accent2"/>
                </a:solidFill>
                <a:latin typeface="Arial"/>
                <a:cs typeface="Arial"/>
              </a:rPr>
              <a:t> Rooseveltlaan incl. Aziëlaan.. (Q1-Q2 2028)</a:t>
            </a:r>
          </a:p>
        </p:txBody>
      </p:sp>
    </p:spTree>
    <p:extLst>
      <p:ext uri="{BB962C8B-B14F-4D97-AF65-F5344CB8AC3E}">
        <p14:creationId xmlns:p14="http://schemas.microsoft.com/office/powerpoint/2010/main" val="2863405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A18D3-54BC-0ABB-0CA7-F44066336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4. Faseringsplan gebundeld</a:t>
            </a:r>
          </a:p>
        </p:txBody>
      </p:sp>
      <p:pic>
        <p:nvPicPr>
          <p:cNvPr id="7" name="Tijdelijke aanduiding voor inhoud 16" descr="Afbeelding met kaart, tekst&#10;&#10;Door AI gegenereerde inhoud is mogelijk onjuist.">
            <a:extLst>
              <a:ext uri="{FF2B5EF4-FFF2-40B4-BE49-F238E27FC236}">
                <a16:creationId xmlns:a16="http://schemas.microsoft.com/office/drawing/2014/main" id="{25213E00-8AF1-46E8-5749-493A8DA90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935765"/>
            <a:ext cx="8892988" cy="5814235"/>
          </a:xfrm>
          <a:prstGeom prst="rect">
            <a:avLst/>
          </a:prstGeom>
        </p:spPr>
      </p:pic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4E6F0B5-A77C-640B-45F0-630908C7915E}"/>
              </a:ext>
            </a:extLst>
          </p:cNvPr>
          <p:cNvSpPr/>
          <p:nvPr/>
        </p:nvSpPr>
        <p:spPr>
          <a:xfrm rot="3540000">
            <a:off x="3028824" y="3425551"/>
            <a:ext cx="1388268" cy="23574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>
              <a:cs typeface="Arial" panose="020B0604020202020204"/>
            </a:endParaRPr>
          </a:p>
          <a:p>
            <a:pPr algn="ctr"/>
            <a:endParaRPr lang="nl-NL">
              <a:cs typeface="Arial" panose="020B0604020202020204"/>
            </a:endParaRP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96BC0D86-2FD0-F7FC-EBE1-76E4D203C957}"/>
              </a:ext>
            </a:extLst>
          </p:cNvPr>
          <p:cNvSpPr/>
          <p:nvPr/>
        </p:nvSpPr>
        <p:spPr>
          <a:xfrm rot="3540000">
            <a:off x="4243262" y="5378175"/>
            <a:ext cx="1388268" cy="23574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>
              <a:cs typeface="Arial" panose="020B0604020202020204"/>
            </a:endParaRPr>
          </a:p>
          <a:p>
            <a:pPr algn="ctr"/>
            <a:endParaRPr lang="nl-NL">
              <a:cs typeface="Arial" panose="020B0604020202020204"/>
            </a:endParaRP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2CB8F453-A4D1-995C-F487-0774D846285C}"/>
              </a:ext>
            </a:extLst>
          </p:cNvPr>
          <p:cNvSpPr/>
          <p:nvPr/>
        </p:nvSpPr>
        <p:spPr>
          <a:xfrm rot="3540000">
            <a:off x="2814512" y="3961331"/>
            <a:ext cx="1388268" cy="235744"/>
          </a:xfrm>
          <a:prstGeom prst="roundRect">
            <a:avLst/>
          </a:prstGeom>
          <a:solidFill>
            <a:srgbClr val="C0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>
              <a:cs typeface="Arial" panose="020B0604020202020204"/>
            </a:endParaRPr>
          </a:p>
          <a:p>
            <a:pPr algn="ctr"/>
            <a:endParaRPr lang="nl-NL">
              <a:cs typeface="Arial" panose="020B0604020202020204"/>
            </a:endParaRP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88E163AA-76BA-842E-8B84-06CAACB7511D}"/>
              </a:ext>
            </a:extLst>
          </p:cNvPr>
          <p:cNvSpPr/>
          <p:nvPr/>
        </p:nvSpPr>
        <p:spPr>
          <a:xfrm rot="3540000">
            <a:off x="3683668" y="5366269"/>
            <a:ext cx="1388268" cy="235744"/>
          </a:xfrm>
          <a:prstGeom prst="roundRect">
            <a:avLst/>
          </a:prstGeom>
          <a:solidFill>
            <a:srgbClr val="C0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>
              <a:cs typeface="Arial" panose="020B0604020202020204"/>
            </a:endParaRPr>
          </a:p>
          <a:p>
            <a:pPr algn="ctr"/>
            <a:endParaRPr lang="nl-NL">
              <a:cs typeface="Arial" panose="020B0604020202020204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694CCA1-C86E-F257-80E7-9561F4AE3973}"/>
              </a:ext>
            </a:extLst>
          </p:cNvPr>
          <p:cNvSpPr txBox="1"/>
          <p:nvPr/>
        </p:nvSpPr>
        <p:spPr>
          <a:xfrm>
            <a:off x="6981787" y="3121903"/>
            <a:ext cx="5385509" cy="2523768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marR="95758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l-NL" sz="1200">
                <a:solidFill>
                  <a:schemeClr val="accent6"/>
                </a:solidFill>
                <a:cs typeface="Arial"/>
              </a:rPr>
              <a:t>Fase a Alexander De </a:t>
            </a:r>
            <a:r>
              <a:rPr lang="nl-NL" sz="1200" err="1">
                <a:solidFill>
                  <a:schemeClr val="accent6"/>
                </a:solidFill>
                <a:cs typeface="Arial"/>
              </a:rPr>
              <a:t>Grotelaan</a:t>
            </a:r>
            <a:r>
              <a:rPr lang="nl-NL" sz="1200">
                <a:solidFill>
                  <a:schemeClr val="accent6"/>
                </a:solidFill>
                <a:cs typeface="Arial"/>
              </a:rPr>
              <a:t> 1 t/m 129 Q1- Q32026</a:t>
            </a:r>
          </a:p>
          <a:p>
            <a:pPr marL="342900" marR="95758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l-NL" sz="1200">
                <a:solidFill>
                  <a:schemeClr val="accent6"/>
                </a:solidFill>
                <a:cs typeface="Arial"/>
              </a:rPr>
              <a:t>Fase b Alexander De </a:t>
            </a:r>
            <a:r>
              <a:rPr lang="nl-NL" sz="1200" err="1">
                <a:solidFill>
                  <a:schemeClr val="accent6"/>
                </a:solidFill>
                <a:cs typeface="Arial"/>
              </a:rPr>
              <a:t>Grotelaan</a:t>
            </a:r>
            <a:r>
              <a:rPr lang="nl-NL" sz="1200">
                <a:solidFill>
                  <a:schemeClr val="accent6"/>
                </a:solidFill>
                <a:cs typeface="Arial"/>
              </a:rPr>
              <a:t> 159 t/m 287 Q2 -Q42026</a:t>
            </a:r>
          </a:p>
          <a:p>
            <a:pPr marL="342900" marR="95758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nl-NL" sz="1200">
              <a:solidFill>
                <a:schemeClr val="accent6"/>
              </a:solidFill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nl-NL" sz="1200" b="1">
                <a:solidFill>
                  <a:srgbClr val="7030A0"/>
                </a:solidFill>
                <a:latin typeface="Arial"/>
                <a:cs typeface="Arial"/>
              </a:rPr>
              <a:t>Fase 1</a:t>
            </a:r>
            <a:r>
              <a:rPr lang="nl-NL" sz="1200">
                <a:solidFill>
                  <a:srgbClr val="7030A0"/>
                </a:solidFill>
                <a:latin typeface="Arial"/>
                <a:cs typeface="Arial"/>
              </a:rPr>
              <a:t> Vasco da </a:t>
            </a:r>
            <a:r>
              <a:rPr lang="nl-NL" sz="1200" err="1">
                <a:solidFill>
                  <a:srgbClr val="7030A0"/>
                </a:solidFill>
                <a:latin typeface="Arial"/>
                <a:cs typeface="Arial"/>
              </a:rPr>
              <a:t>Gamalaan</a:t>
            </a:r>
            <a:r>
              <a:rPr lang="nl-NL" sz="1200">
                <a:solidFill>
                  <a:srgbClr val="7030A0"/>
                </a:solidFill>
                <a:latin typeface="Arial"/>
                <a:cs typeface="Arial"/>
              </a:rPr>
              <a:t>; (</a:t>
            </a:r>
            <a:r>
              <a:rPr lang="en-US" sz="1200">
                <a:solidFill>
                  <a:srgbClr val="7030A0"/>
                </a:solidFill>
                <a:latin typeface="Arial"/>
                <a:cs typeface="Arial"/>
              </a:rPr>
              <a:t>​Q3-2026-Q4-2027)</a:t>
            </a:r>
          </a:p>
          <a:p>
            <a:pPr marL="228600" indent="-228600">
              <a:buFont typeface=""/>
              <a:buChar char="•"/>
            </a:pPr>
            <a:endParaRPr lang="en-US" sz="1200">
              <a:solidFill>
                <a:srgbClr val="7030A0"/>
              </a:solidFill>
              <a:latin typeface="Arial"/>
              <a:cs typeface="Arial"/>
            </a:endParaRPr>
          </a:p>
          <a:p>
            <a:pPr marL="342900" marR="95758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l-NL" sz="1200">
                <a:solidFill>
                  <a:schemeClr val="accent1"/>
                </a:solidFill>
                <a:cs typeface="Arial"/>
              </a:rPr>
              <a:t>Fase c Rooseveltlaan 968 t/m 1096  Q4 2026- Q3 2027</a:t>
            </a:r>
          </a:p>
          <a:p>
            <a:pPr marL="342900" marR="95758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nl-NL" sz="1200">
                <a:solidFill>
                  <a:schemeClr val="accent1"/>
                </a:solidFill>
                <a:cs typeface="Arial"/>
              </a:rPr>
              <a:t>Fase d Rooseveltlaan 838 t/m 966 Q 3 2027 -  Q1 2028</a:t>
            </a:r>
          </a:p>
          <a:p>
            <a:pPr marL="228600" indent="-228600">
              <a:buFont typeface=""/>
              <a:buChar char="•"/>
            </a:pPr>
            <a:r>
              <a:rPr lang="nl-NL" sz="1200" b="1">
                <a:solidFill>
                  <a:schemeClr val="accent1">
                    <a:lumMod val="49000"/>
                  </a:schemeClr>
                </a:solidFill>
                <a:latin typeface="Arial"/>
                <a:cs typeface="Arial"/>
              </a:rPr>
              <a:t>Fase 2 </a:t>
            </a:r>
            <a:r>
              <a:rPr lang="nl-NL" sz="1200">
                <a:solidFill>
                  <a:schemeClr val="accent1">
                    <a:lumMod val="49000"/>
                  </a:schemeClr>
                </a:solidFill>
                <a:latin typeface="Arial"/>
                <a:cs typeface="Arial"/>
              </a:rPr>
              <a:t>Columbuslaan-Zuid incl. Hannolaan;</a:t>
            </a:r>
            <a:r>
              <a:rPr lang="nl-NL" sz="1200">
                <a:latin typeface="Arial"/>
                <a:cs typeface="Arial"/>
              </a:rPr>
              <a:t>​ (Q12027-Q22027)</a:t>
            </a:r>
          </a:p>
          <a:p>
            <a:pPr marL="228600" indent="-228600">
              <a:buFont typeface=""/>
              <a:buChar char="•"/>
            </a:pPr>
            <a:endParaRPr lang="nl-NL" sz="1200">
              <a:latin typeface="Arial"/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nl-NL" sz="1200" b="1">
                <a:solidFill>
                  <a:srgbClr val="4472C4"/>
                </a:solidFill>
                <a:latin typeface="Arial"/>
                <a:cs typeface="Arial"/>
              </a:rPr>
              <a:t>Fase 3 </a:t>
            </a:r>
            <a:r>
              <a:rPr lang="nl-NL" sz="1200">
                <a:solidFill>
                  <a:srgbClr val="4472C4"/>
                </a:solidFill>
                <a:latin typeface="Arial"/>
                <a:cs typeface="Arial"/>
              </a:rPr>
              <a:t>Columbuslaan – Noord incl. Bontekoelaan;​ (Q32027-Q42027)</a:t>
            </a:r>
          </a:p>
          <a:p>
            <a:pPr marL="228600" indent="-228600">
              <a:buFont typeface=""/>
              <a:buChar char="•"/>
            </a:pPr>
            <a:endParaRPr lang="nl-NL" sz="1200">
              <a:solidFill>
                <a:srgbClr val="4472C4"/>
              </a:solidFill>
              <a:latin typeface="Arial"/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nl-NL" sz="1200" b="1">
                <a:solidFill>
                  <a:schemeClr val="accent2"/>
                </a:solidFill>
                <a:latin typeface="Arial"/>
                <a:cs typeface="Arial"/>
              </a:rPr>
              <a:t>Fase 4</a:t>
            </a:r>
            <a:r>
              <a:rPr lang="nl-NL" sz="1200">
                <a:solidFill>
                  <a:schemeClr val="accent2"/>
                </a:solidFill>
                <a:latin typeface="Arial"/>
                <a:cs typeface="Arial"/>
              </a:rPr>
              <a:t> Rooseveltlaan incl. Aziëlaan.. (Q1-Q2 2028)</a:t>
            </a:r>
          </a:p>
          <a:p>
            <a:pPr marL="228600" indent="-228600">
              <a:buFont typeface=""/>
              <a:buChar char="•"/>
            </a:pPr>
            <a:endParaRPr lang="nl-NL" sz="1400">
              <a:solidFill>
                <a:schemeClr val="accent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587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1C661E-60C1-C9E0-D8D1-6C13FDB4C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5. TVU vragen voor de fasering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C882A1-9F6A-8ACA-6E19-00A9412B2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Welke Omgevingsaspecten moeten wij rekening </a:t>
            </a:r>
            <a:r>
              <a:rPr lang="nl-NL" err="1"/>
              <a:t>meeh</a:t>
            </a:r>
            <a:r>
              <a:rPr lang="nl-NL"/>
              <a:t> ouden</a:t>
            </a:r>
          </a:p>
          <a:p>
            <a:r>
              <a:rPr lang="nl-NL"/>
              <a:t>Welke kaders voor bouwroute geef je ons mee</a:t>
            </a:r>
          </a:p>
          <a:p>
            <a:pPr lvl="1"/>
            <a:r>
              <a:rPr lang="nl-NL"/>
              <a:t>Inrijden via </a:t>
            </a:r>
            <a:r>
              <a:rPr lang="nl-NL" err="1"/>
              <a:t>Marcopolaan</a:t>
            </a:r>
            <a:r>
              <a:rPr lang="nl-NL"/>
              <a:t> / Amerikalaan </a:t>
            </a:r>
          </a:p>
          <a:p>
            <a:pPr lvl="2"/>
            <a:r>
              <a:rPr lang="nl-NL"/>
              <a:t>Ja, onder deze voorwaarden</a:t>
            </a:r>
          </a:p>
          <a:p>
            <a:pPr lvl="2"/>
            <a:r>
              <a:rPr lang="nl-NL"/>
              <a:t>Nee, wij zien dit niet als optie want. Wij hebben liever..</a:t>
            </a:r>
          </a:p>
          <a:p>
            <a:pPr marL="457158" lvl="1" indent="0">
              <a:buNone/>
            </a:pPr>
            <a:endParaRPr lang="nl-NL"/>
          </a:p>
          <a:p>
            <a:pPr lvl="1"/>
            <a:r>
              <a:rPr lang="nl-NL"/>
              <a:t>Uitrijden via </a:t>
            </a:r>
            <a:r>
              <a:rPr lang="nl-NL" err="1"/>
              <a:t>acherkant</a:t>
            </a:r>
            <a:r>
              <a:rPr lang="nl-NL"/>
              <a:t> Ikea: is dit mogelijk?</a:t>
            </a:r>
          </a:p>
          <a:p>
            <a:pPr lvl="2"/>
            <a:r>
              <a:rPr lang="nl-NL"/>
              <a:t>Ja, onder deze voorwaarden</a:t>
            </a:r>
          </a:p>
          <a:p>
            <a:pPr lvl="2"/>
            <a:r>
              <a:rPr lang="nl-NL"/>
              <a:t>Nee, wij zien dit niet als optie want. Wij hebben liever..</a:t>
            </a:r>
          </a:p>
        </p:txBody>
      </p:sp>
    </p:spTree>
    <p:extLst>
      <p:ext uri="{BB962C8B-B14F-4D97-AF65-F5344CB8AC3E}">
        <p14:creationId xmlns:p14="http://schemas.microsoft.com/office/powerpoint/2010/main" val="4163336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A18D3-54BC-0ABB-0CA7-F44066336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4. Faseringsplan Gemeente Utrecht - Afrikalaan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A924EDA-1CAF-0F9C-AB72-67D987442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nl-NL"/>
              <a:t>volgt na eerste TVU overleg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3940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Gemeente Utrecht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CC0000"/>
      </a:accent1>
      <a:accent2>
        <a:srgbClr val="FFB70B"/>
      </a:accent2>
      <a:accent3>
        <a:srgbClr val="006DFF"/>
      </a:accent3>
      <a:accent4>
        <a:srgbClr val="FFC000"/>
      </a:accent4>
      <a:accent5>
        <a:srgbClr val="75757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75000"/>
          </a:srgb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91440" tIns="45720" rIns="91440" bIns="45720" rtlCol="0" anchor="ctr">
        <a:normAutofit fontScale="32500" lnSpcReduction="20000"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1" id="{366AB6A8-49BF-4E3F-BBDE-A80E895D2D11}" vid="{35BD3495-4C22-4B2E-8211-F3174E4A0F42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e5bfdf-684e-4254-917b-79d5ff9bddb2" xsi:nil="true"/>
    <lcf76f155ced4ddcb4097134ff3c332f xmlns="7e0b7121-eaef-433c-b5f9-c12072deee51">
      <Terms xmlns="http://schemas.microsoft.com/office/infopath/2007/PartnerControls"/>
    </lcf76f155ced4ddcb4097134ff3c332f>
    <antwoordformulier xmlns="7e0b7121-eaef-433c-b5f9-c12072deee5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33DDD6111CA347B5E36996A98A71CE" ma:contentTypeVersion="13" ma:contentTypeDescription="Een nieuw document maken." ma:contentTypeScope="" ma:versionID="a8983267a0926d4dd9cdace1ad9d0208">
  <xsd:schema xmlns:xsd="http://www.w3.org/2001/XMLSchema" xmlns:xs="http://www.w3.org/2001/XMLSchema" xmlns:p="http://schemas.microsoft.com/office/2006/metadata/properties" xmlns:ns2="7e0b7121-eaef-433c-b5f9-c12072deee51" xmlns:ns3="45e5bfdf-684e-4254-917b-79d5ff9bddb2" targetNamespace="http://schemas.microsoft.com/office/2006/metadata/properties" ma:root="true" ma:fieldsID="aa5524d2c197eadae5920f76bddc29d0" ns2:_="" ns3:_="">
    <xsd:import namespace="7e0b7121-eaef-433c-b5f9-c12072deee51"/>
    <xsd:import namespace="45e5bfdf-684e-4254-917b-79d5ff9bdd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antwoordformuli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0b7121-eaef-433c-b5f9-c12072dee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425ec6a0-244e-4cb9-ab66-ebcbcfe305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antwoordformulier" ma:index="20" nillable="true" ma:displayName="antwoordformulier" ma:format="Dropdown" ma:internalName="antwoordformulie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5bfdf-684e-4254-917b-79d5ff9bddb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563c897-1434-4c0b-9b48-08ddcf0d5bc6}" ma:internalName="TaxCatchAll" ma:showField="CatchAllData" ma:web="45e5bfdf-684e-4254-917b-79d5ff9bdd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9B15AE-062A-4E88-BBB4-A746530115AB}">
  <ds:schemaRefs>
    <ds:schemaRef ds:uri="45e5bfdf-684e-4254-917b-79d5ff9bddb2"/>
    <ds:schemaRef ds:uri="7e0b7121-eaef-433c-b5f9-c12072deee51"/>
    <ds:schemaRef ds:uri="7e3346f2-f944-4152-ad8a-9bc0684126d1"/>
    <ds:schemaRef ds:uri="8dd0f5bb-97d4-417d-aaaf-e8668845eb9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F87B0E7-6B60-4786-B9AC-56828A3A0F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A834B4-3217-4571-937E-5CDE3A87DC92}">
  <ds:schemaRefs>
    <ds:schemaRef ds:uri="45e5bfdf-684e-4254-917b-79d5ff9bddb2"/>
    <ds:schemaRef ds:uri="7e0b7121-eaef-433c-b5f9-c12072deee5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631</Words>
  <Application>Microsoft Office PowerPoint</Application>
  <PresentationFormat>Breedbeeld</PresentationFormat>
  <Paragraphs>75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5" baseType="lpstr">
      <vt:lpstr>Arial</vt:lpstr>
      <vt:lpstr>Calibri</vt:lpstr>
      <vt:lpstr>Symbol</vt:lpstr>
      <vt:lpstr>Times New Roman</vt:lpstr>
      <vt:lpstr>Kantoorthema</vt:lpstr>
      <vt:lpstr>Verkeers-/faseringsplan Bo-EX en Gemeente</vt:lpstr>
      <vt:lpstr>1. Verkeersplan  BO-EX en Gemeente Utrecht</vt:lpstr>
      <vt:lpstr>2. Renovatieplan BO-EX en herinrichtingsplan GU</vt:lpstr>
      <vt:lpstr>2. Renovatieplan BO-EX en herinrichtingsplan GU</vt:lpstr>
      <vt:lpstr>3. Faseringsplan BOEX fase 1= a &amp;b fase 2 = c en d</vt:lpstr>
      <vt:lpstr>3. Faseringsplan BOEX  </vt:lpstr>
      <vt:lpstr>4. Faseringsplan Gemeente Utrecht - VDG</vt:lpstr>
      <vt:lpstr>4. Faseringsplan gebundeld</vt:lpstr>
      <vt:lpstr>5. TVU vragen voor de fasering</vt:lpstr>
      <vt:lpstr>4. Faseringsplan Gemeente Utrecht - Afrikalaan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Verkeers-/faseringsplan Bo-EX en Gemeente</dc:title>
  <dc:creator>Kleve, Siewan</dc:creator>
  <cp:lastModifiedBy>Bouman, Martijn</cp:lastModifiedBy>
  <cp:revision>1</cp:revision>
  <dcterms:created xsi:type="dcterms:W3CDTF">2024-12-06T11:43:43Z</dcterms:created>
  <dcterms:modified xsi:type="dcterms:W3CDTF">2025-01-08T12:48:15Z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0x010100D833DDD6111CA347B5E36996A98A71CE</vt:lpwstr>
  </property>
  <property fmtid="{D5CDD505-2E9C-101B-9397-08002B2CF9AE}" pid="3" name="MediaServiceImageTags">
    <vt:lpwstr/>
  </property>
</Properties>
</file>